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73" r:id="rId6"/>
    <p:sldId id="404" r:id="rId7"/>
    <p:sldId id="406" r:id="rId8"/>
    <p:sldId id="380" r:id="rId9"/>
    <p:sldId id="411" r:id="rId10"/>
    <p:sldId id="407" r:id="rId11"/>
    <p:sldId id="391" r:id="rId12"/>
    <p:sldId id="397" r:id="rId13"/>
    <p:sldId id="409" r:id="rId14"/>
    <p:sldId id="408" r:id="rId15"/>
    <p:sldId id="381" r:id="rId16"/>
    <p:sldId id="412" r:id="rId17"/>
    <p:sldId id="400" r:id="rId18"/>
    <p:sldId id="388" r:id="rId19"/>
    <p:sldId id="417" r:id="rId20"/>
    <p:sldId id="399" r:id="rId21"/>
    <p:sldId id="377" r:id="rId22"/>
    <p:sldId id="413" r:id="rId23"/>
    <p:sldId id="414" r:id="rId24"/>
    <p:sldId id="415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63" y="27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9/Docs/RP-252891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9/Docs/RP-252873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9/Docs/RP-252865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9/Docs/RP-252966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9/Docs/RP-252967.zip" TargetMode="External"/><Relationship Id="rId2" Type="http://schemas.openxmlformats.org/officeDocument/2006/relationships/hyperlink" Target="http://www.3gpp.org/ftp/tsg_ran/TSG_RAN/TSGR_109/Docs/RP-252881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9/Docs/RP-252617.zip" TargetMode="External"/><Relationship Id="rId2" Type="http://schemas.openxmlformats.org/officeDocument/2006/relationships/hyperlink" Target="http://www.3gpp.org/ftp/tsg_ran/TSG_RAN/TSGR_109/Docs/RP-251903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9/Docs/RP-252962.zip" TargetMode="External"/><Relationship Id="rId3" Type="http://schemas.openxmlformats.org/officeDocument/2006/relationships/hyperlink" Target="http://www.3gpp.org/ftp/tsg_ran/TSG_RAN/TSGR_109/Docs/RP-252905.zip" TargetMode="External"/><Relationship Id="rId7" Type="http://schemas.openxmlformats.org/officeDocument/2006/relationships/hyperlink" Target="http://www.3gpp.org/ftp/tsg_ran/TSG_RAN/TSGR_109/Docs/RP-252956.zip" TargetMode="External"/><Relationship Id="rId2" Type="http://schemas.openxmlformats.org/officeDocument/2006/relationships/hyperlink" Target="http://www.3gpp.org/ftp/tsg_ran/TSG_RAN/TSGR_109/Docs/RP-25295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109/Docs/RP-252957.zip" TargetMode="External"/><Relationship Id="rId5" Type="http://schemas.openxmlformats.org/officeDocument/2006/relationships/hyperlink" Target="http://www.3gpp.org/ftp/tsg_ran/TSG_RAN/TSGR_109/Docs/RP-252955.zip" TargetMode="External"/><Relationship Id="rId10" Type="http://schemas.openxmlformats.org/officeDocument/2006/relationships/hyperlink" Target="http://www.3gpp.org/ftp/tsg_ran/TSG_RAN/TSGR_109/Docs/RP-252954.zip" TargetMode="External"/><Relationship Id="rId4" Type="http://schemas.openxmlformats.org/officeDocument/2006/relationships/hyperlink" Target="http://www.3gpp.org/ftp/tsg_ran/TSG_RAN/TSGR_109/Docs/RP-252903.zip" TargetMode="External"/><Relationship Id="rId9" Type="http://schemas.openxmlformats.org/officeDocument/2006/relationships/hyperlink" Target="http://www.3gpp.org/ftp/tsg_ran/TSG_RAN/TSGR_109/Docs/RP-252953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9/Docs/RP-252882.zip" TargetMode="External"/><Relationship Id="rId2" Type="http://schemas.openxmlformats.org/officeDocument/2006/relationships/hyperlink" Target="http://www.3gpp.org/ftp/tsg_ran/TSG_RAN/TSGR_109/Docs/RP-252082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9/Docs/RP-252912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03853"/>
            <a:ext cx="9144000" cy="1655762"/>
          </a:xfrm>
        </p:spPr>
        <p:txBody>
          <a:bodyPr/>
          <a:lstStyle/>
          <a:p>
            <a:pPr algn="ctr" eaLnBrk="1" hangingPunct="1"/>
            <a:r>
              <a:rPr lang="en-US" sz="3600" dirty="0"/>
              <a:t>Status Report of TSG RAN#109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Source: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6F692B-22EC-4B6B-A8EE-CE96B89DE7B2}"/>
              </a:ext>
            </a:extLst>
          </p:cNvPr>
          <p:cNvSpPr txBox="1"/>
          <p:nvPr/>
        </p:nvSpPr>
        <p:spPr>
          <a:xfrm>
            <a:off x="9697221" y="566872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Item: 4.7</a:t>
            </a:r>
          </a:p>
          <a:p>
            <a:r>
              <a:rPr lang="en-US" dirty="0"/>
              <a:t>SP-251269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F7C03-E314-6EB3-ECC6-9E8AC9E14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 WG Study Item on 6G – Security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8E8A3-AED7-BA7E-B982-D9EB25124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ensure timely alignment of security requirements between RAN and SA (particularly SA3 and RAN2), RAN approved an LS to SA (in </a:t>
            </a:r>
            <a:r>
              <a:rPr lang="en-US" dirty="0">
                <a:hlinkClick r:id="rId2"/>
              </a:rPr>
              <a:t>RP-252891</a:t>
            </a:r>
            <a:r>
              <a:rPr lang="en-US" dirty="0"/>
              <a:t>)</a:t>
            </a:r>
          </a:p>
          <a:p>
            <a:pPr lvl="1"/>
            <a:r>
              <a:rPr lang="en-US" i="1" dirty="0"/>
              <a:t>ACTION:  RAN invites SA to consider adding a June 2026 check point (in SA3’s SID on 6G security S3-252973) for the alignment between SA3 and RAN2 on any security requirements that impact the AS protocol design.</a:t>
            </a:r>
          </a:p>
        </p:txBody>
      </p:sp>
    </p:spTree>
    <p:extLst>
      <p:ext uri="{BB962C8B-B14F-4D97-AF65-F5344CB8AC3E}">
        <p14:creationId xmlns:p14="http://schemas.microsoft.com/office/powerpoint/2010/main" val="32694917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22F94-80C5-029A-952E-0D2C8598B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90BB4-7B22-7538-4D4E-26E666F66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 WG Study Item on 6G – Diverse Device 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CB982-4B63-4F4A-B9EE-E28B26F52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endorsed two RAN1 agreements (which required RAN confirmation) for further study on minimum spectrum allocation in which 6G can operate</a:t>
            </a:r>
          </a:p>
          <a:p>
            <a:pPr lvl="1"/>
            <a:r>
              <a:rPr lang="en-US" dirty="0"/>
              <a:t>Details can be found in Proposal 1 of </a:t>
            </a:r>
            <a:r>
              <a:rPr lang="en-US" dirty="0">
                <a:hlinkClick r:id="rId2"/>
              </a:rPr>
              <a:t>RP-252873</a:t>
            </a:r>
            <a:endParaRPr lang="en-US" dirty="0"/>
          </a:p>
          <a:p>
            <a:r>
              <a:rPr lang="en-US" dirty="0"/>
              <a:t>RAN also endorsed two proposals for further study in RAN-level</a:t>
            </a:r>
          </a:p>
          <a:p>
            <a:pPr lvl="1"/>
            <a:r>
              <a:rPr lang="en-US" dirty="0"/>
              <a:t>Details can be found in Proposal 3 and Proposal 4 of </a:t>
            </a:r>
            <a:r>
              <a:rPr lang="en-US" dirty="0">
                <a:hlinkClick r:id="rId2"/>
              </a:rPr>
              <a:t>RP-252873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39952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ITU Matters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729857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7C8876-72C9-D36B-40D7-022B7DF64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76B3F8-CD06-E0D1-CF4E-0CFFC5FA2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 LTI on alignment of timing of future updates to IMT-2020 Recommendation ITU-R M.2150 and ITU-R M.[IMT-2020-SAT.SPECS] after year 2025</a:t>
            </a:r>
          </a:p>
          <a:p>
            <a:pPr lvl="1"/>
            <a:r>
              <a:rPr lang="en-US" dirty="0"/>
              <a:t>LS in RP-252877</a:t>
            </a:r>
          </a:p>
          <a:p>
            <a:endParaRPr lang="en-US" dirty="0"/>
          </a:p>
          <a:p>
            <a:r>
              <a:rPr lang="en-US" dirty="0"/>
              <a:t>Draft Reply LS to ITU-R_WP5D_TEMP_167  = RP-243202 on Minimum requirements related to technical performance for IMT-2030</a:t>
            </a:r>
          </a:p>
          <a:p>
            <a:pPr lvl="1"/>
            <a:r>
              <a:rPr lang="en-US" dirty="0"/>
              <a:t>LS in RP-252946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13195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C10FE-385C-9114-FAEF-7426A6864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E6970F16-936D-9AE7-3C8F-35A1969A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 Matters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8307528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A9DA5-D405-BD2E-82BE-4D1C5EF53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39BA31E-DDFB-65EC-FA58-76DC52BF6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Aerial UE usage in MFCN </a:t>
            </a:r>
            <a:r>
              <a:rPr lang="en-US" dirty="0" err="1"/>
              <a:t>harmonised</a:t>
            </a:r>
            <a:r>
              <a:rPr lang="en-US" dirty="0"/>
              <a:t> bands 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86BC672-7CAD-096C-8D56-CE23DC3F6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response to SA2 LS in RP-251918, RAN discussed and concluded that no additional RAN work should be pursued for Rel-19 (stage-3 frozen)</a:t>
            </a:r>
          </a:p>
          <a:p>
            <a:pPr lvl="1"/>
            <a:r>
              <a:rPr lang="en-US" dirty="0"/>
              <a:t>RP-251918	LS to request guidance on "Reply LS on </a:t>
            </a:r>
            <a:r>
              <a:rPr lang="en-US" dirty="0" err="1"/>
              <a:t>harmonised</a:t>
            </a:r>
            <a:r>
              <a:rPr lang="en-US" dirty="0"/>
              <a:t> standard of relevant components of ECC Decision (22)07 on “</a:t>
            </a:r>
            <a:r>
              <a:rPr lang="en-US" dirty="0" err="1"/>
              <a:t>Harmonised</a:t>
            </a:r>
            <a:r>
              <a:rPr lang="en-US" dirty="0"/>
              <a:t> framework on aerial UE usage in MFCN” </a:t>
            </a:r>
            <a:r>
              <a:rPr lang="en-US" dirty="0" err="1"/>
              <a:t>harmonised</a:t>
            </a:r>
            <a:r>
              <a:rPr lang="en-US" dirty="0"/>
              <a:t> bands" </a:t>
            </a:r>
          </a:p>
          <a:p>
            <a:pPr lvl="1"/>
            <a:r>
              <a:rPr lang="en-US" dirty="0"/>
              <a:t>LS to SA in </a:t>
            </a:r>
            <a:r>
              <a:rPr lang="en-US" dirty="0">
                <a:hlinkClick r:id="rId2"/>
              </a:rPr>
              <a:t>RP-252865</a:t>
            </a:r>
            <a:r>
              <a:rPr lang="en-US" dirty="0"/>
              <a:t> for potential reply to CEPT ECC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34779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1F79F-DA78-DC5E-1116-3D998974E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and model parameters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38550-CD33-FF0A-BE4D-3E55D9DBD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has received LSs from SA2 and SA5 in RP-251919 and RP-251920, respectively</a:t>
            </a:r>
          </a:p>
          <a:p>
            <a:pPr lvl="1"/>
            <a:r>
              <a:rPr lang="en-US" dirty="0"/>
              <a:t>In response, RAN respectfully asks SA to coordinate the completion of the study of dataset / model parameter exchange </a:t>
            </a:r>
            <a:r>
              <a:rPr lang="en-US" u="sng" dirty="0">
                <a:solidFill>
                  <a:srgbClr val="FF0000"/>
                </a:solidFill>
              </a:rPr>
              <a:t>in Rel-20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in SA2 and SA5 and provide information to RAN#110 if feasible</a:t>
            </a:r>
          </a:p>
          <a:p>
            <a:pPr lvl="2"/>
            <a:r>
              <a:rPr lang="en-US" dirty="0"/>
              <a:t>LS to SA in </a:t>
            </a:r>
            <a:r>
              <a:rPr lang="en-US" dirty="0">
                <a:hlinkClick r:id="rId2"/>
              </a:rPr>
              <a:t>RP-252966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8970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374FD-C468-04DE-5936-206825AEC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/ O-RAN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DE88-3E54-FC3E-2DF8-3991F597C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made the following agreement for 6G fronthaul (</a:t>
            </a:r>
            <a:r>
              <a:rPr lang="en-US" dirty="0">
                <a:hlinkClick r:id="rId2"/>
              </a:rPr>
              <a:t>RP-252881</a:t>
            </a:r>
            <a:r>
              <a:rPr lang="en-US" dirty="0"/>
              <a:t>)</a:t>
            </a:r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endParaRPr lang="it-IT" dirty="0"/>
          </a:p>
          <a:p>
            <a:pPr lvl="1"/>
            <a:r>
              <a:rPr lang="it-IT" dirty="0"/>
              <a:t>Above outcome was captured in LS to SA (</a:t>
            </a:r>
            <a:r>
              <a:rPr lang="it-IT" dirty="0">
                <a:hlinkClick r:id="rId3"/>
              </a:rPr>
              <a:t>RP-252967</a:t>
            </a:r>
            <a:r>
              <a:rPr lang="it-IT" dirty="0"/>
              <a:t>) for response to O-RAN Alliance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DE31C6-A29A-96B7-B692-D0B189B32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89544"/>
              </p:ext>
            </p:extLst>
          </p:nvPr>
        </p:nvGraphicFramePr>
        <p:xfrm>
          <a:off x="771832" y="1780479"/>
          <a:ext cx="10565745" cy="3136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65745">
                  <a:extLst>
                    <a:ext uri="{9D8B030D-6E8A-4147-A177-3AD203B41FA5}">
                      <a16:colId xmlns:a16="http://schemas.microsoft.com/office/drawing/2014/main" val="1299986560"/>
                    </a:ext>
                  </a:extLst>
                </a:gridCol>
              </a:tblGrid>
              <a:tr h="31365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3GPP shall capture the following text in italic in a normative Annex of TSxx.401 or TSxx.300 (RAN3):</a:t>
                      </a:r>
                    </a:p>
                    <a:p>
                      <a:pPr marL="684213" marR="0" lvl="0" indent="-280988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6G </a:t>
                      </a:r>
                      <a:r>
                        <a:rPr kumimoji="0" lang="en-US" sz="20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NodeB</a:t>
                      </a: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 architecture includes a distinct logical Radio Unit (RU). </a:t>
                      </a:r>
                    </a:p>
                    <a:p>
                      <a:pPr marL="684213" marR="0" lvl="0" indent="-280988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The functions hosted by the RU as well as the interface between RU and other parts of 6G </a:t>
                      </a:r>
                      <a:r>
                        <a:rPr kumimoji="0" lang="en-US" sz="20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NodeB</a:t>
                      </a: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 are not specified in 3GPP. </a:t>
                      </a:r>
                    </a:p>
                    <a:p>
                      <a:pPr marL="344488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Note-1: This interface can be implemented according to O-RAN ALLIANCE specifications for multi-vendor interoperability.</a:t>
                      </a:r>
                    </a:p>
                    <a:p>
                      <a:pPr marL="344488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Note-2: This interface can be implemented according to e.g. (e)CPRI-based or fully proprietary solution(s)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395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02162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D60B931-BF1C-47ED-ADA7-6C056474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6953523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4589DA-A970-42BF-3225-6496A30E2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 – 6G Diverse Device Types </a:t>
            </a:r>
            <a:r>
              <a:rPr lang="en-US" sz="1800" dirty="0"/>
              <a:t>(Endorsement in RAN#109)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FDED1-0D00-494F-A35A-15DD9F71E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u="sng" dirty="0"/>
              <a:t>Proposal 1:</a:t>
            </a:r>
            <a:r>
              <a:rPr lang="en-US" sz="1800" dirty="0"/>
              <a:t> Endorse the following two RAN1 agreements (with the clarification that the 2</a:t>
            </a:r>
            <a:r>
              <a:rPr lang="en-US" sz="1800" baseline="30000" dirty="0"/>
              <a:t>nd</a:t>
            </a:r>
            <a:r>
              <a:rPr lang="en-US" sz="1800" dirty="0"/>
              <a:t> agreement is applicable to FR1). Companies are invited to bring contributions regarding the minimum spectrum allocation in RAN#110, while RAN1 is requested to continue the study on both the minimum spectrum allocation and the smallest maximum UE bandwidth from the 6GR design perspective. Revisit in RAN#110.</a:t>
            </a:r>
            <a:endParaRPr lang="en-US" sz="2800" dirty="0"/>
          </a:p>
          <a:p>
            <a:r>
              <a:rPr lang="en-GB" sz="1800" dirty="0">
                <a:highlight>
                  <a:srgbClr val="00FF00"/>
                </a:highlight>
              </a:rPr>
              <a:t>Agreement</a:t>
            </a:r>
            <a:endParaRPr lang="en-US" sz="2800" dirty="0">
              <a:highlight>
                <a:srgbClr val="00FF00"/>
              </a:highlight>
            </a:endParaRPr>
          </a:p>
          <a:p>
            <a:pPr lvl="1"/>
            <a:r>
              <a:rPr lang="en-US" sz="1400" i="1" dirty="0"/>
              <a:t>For the study of RAN1 6GR design, consider the minimum spectrum allocation in which 6G can operate, subject to further discussion and confirmation in RAN.</a:t>
            </a:r>
            <a:endParaRPr lang="en-US" sz="2400" dirty="0"/>
          </a:p>
          <a:p>
            <a:pPr lvl="2"/>
            <a:r>
              <a:rPr lang="en-US" sz="1600" i="1" dirty="0"/>
              <a:t>Note: RAN4 involvement is necessary.</a:t>
            </a:r>
            <a:endParaRPr lang="en-US" sz="2400" dirty="0"/>
          </a:p>
          <a:p>
            <a:r>
              <a:rPr lang="en-US" sz="1800" dirty="0">
                <a:highlight>
                  <a:srgbClr val="00FF00"/>
                </a:highlight>
              </a:rPr>
              <a:t>Agreement</a:t>
            </a:r>
            <a:endParaRPr lang="en-US" sz="2800" dirty="0">
              <a:highlight>
                <a:srgbClr val="00FF00"/>
              </a:highlight>
            </a:endParaRPr>
          </a:p>
          <a:p>
            <a:pPr lvl="1"/>
            <a:r>
              <a:rPr lang="en-US" sz="1400" i="1" dirty="0"/>
              <a:t>Study the following smallest maximum supported RF and BB UE BW without spectrum aggregation for at least one low-tier device type supported by 6GR framework from physical layer perspective, subject to further discussion and confirmation in RAN</a:t>
            </a:r>
            <a:endParaRPr lang="en-US" sz="2400" dirty="0"/>
          </a:p>
          <a:p>
            <a:pPr lvl="2"/>
            <a:r>
              <a:rPr lang="en-US" sz="1600" i="1" dirty="0"/>
              <a:t>Opt1: 3MHz</a:t>
            </a:r>
            <a:endParaRPr lang="en-US" sz="2400" dirty="0"/>
          </a:p>
          <a:p>
            <a:pPr lvl="2"/>
            <a:r>
              <a:rPr lang="en-US" sz="1600" i="1" dirty="0"/>
              <a:t>Opt2: 5MHz</a:t>
            </a:r>
            <a:endParaRPr lang="en-US" sz="2400" dirty="0"/>
          </a:p>
          <a:p>
            <a:pPr lvl="2"/>
            <a:r>
              <a:rPr lang="en-US" sz="1600" i="1" dirty="0"/>
              <a:t>Opt3: 10MHz</a:t>
            </a:r>
            <a:endParaRPr lang="en-US" sz="2400" dirty="0"/>
          </a:p>
          <a:p>
            <a:pPr lvl="2"/>
            <a:r>
              <a:rPr lang="en-US" sz="1600" i="1" dirty="0"/>
              <a:t>Opt4: 20MHz</a:t>
            </a:r>
            <a:endParaRPr lang="en-US" sz="2400" dirty="0"/>
          </a:p>
          <a:p>
            <a:pPr lvl="2"/>
            <a:r>
              <a:rPr lang="en-US" sz="1600" i="1" dirty="0"/>
              <a:t>FFS: the UL bandwidth may be different to the DL bandwidth</a:t>
            </a:r>
            <a:endParaRPr lang="en-US" sz="2400" dirty="0"/>
          </a:p>
          <a:p>
            <a:pPr lvl="2"/>
            <a:r>
              <a:rPr lang="en-US" sz="1600" i="1" dirty="0"/>
              <a:t>FFS: the bandwidth value may be different for different SCS, duplex modes, and bands.</a:t>
            </a:r>
            <a:endParaRPr lang="en-US" sz="2400" dirty="0"/>
          </a:p>
          <a:p>
            <a:pPr lvl="2"/>
            <a:r>
              <a:rPr lang="en-US" sz="1600" i="1" dirty="0"/>
              <a:t>FFS: whether RF and BB UE BW are same or different</a:t>
            </a:r>
            <a:r>
              <a:rPr lang="en-US" sz="1800" i="1" dirty="0"/>
              <a:t> </a:t>
            </a:r>
            <a:endParaRPr lang="en-US" sz="2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7788582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7C3C2B-87FB-4043-8FD9-684667CD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283AF-B9F1-4723-A99C-6E97F7685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Administrative Aspects</a:t>
            </a:r>
          </a:p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TSG RAN project update</a:t>
            </a:r>
          </a:p>
          <a:p>
            <a:pPr marL="627063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ITU matters</a:t>
            </a:r>
          </a:p>
          <a:p>
            <a:pPr marL="627063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Other matters</a:t>
            </a:r>
          </a:p>
        </p:txBody>
      </p:sp>
    </p:spTree>
    <p:extLst>
      <p:ext uri="{BB962C8B-B14F-4D97-AF65-F5344CB8AC3E}">
        <p14:creationId xmlns:p14="http://schemas.microsoft.com/office/powerpoint/2010/main" val="309598549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6C947-C5E3-1A59-174C-318873952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 – 6G Diverse Device Types </a:t>
            </a:r>
            <a:r>
              <a:rPr lang="en-US" sz="1800" dirty="0"/>
              <a:t>(Endorsement in RAN#109)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1FE84-BDBF-D368-860A-4FF8BE200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(Endorsed for RAN only) Proposal 3: To investigate further:</a:t>
            </a:r>
            <a:endParaRPr lang="en-US" sz="3600" dirty="0"/>
          </a:p>
          <a:p>
            <a:pPr lvl="1"/>
            <a:r>
              <a:rPr lang="en-US" dirty="0"/>
              <a:t>Motivations/justifications behind the proposed diverse device types, which should be a limited set</a:t>
            </a:r>
            <a:endParaRPr lang="en-US" sz="3200" dirty="0"/>
          </a:p>
          <a:p>
            <a:pPr lvl="1"/>
            <a:r>
              <a:rPr lang="en-US" dirty="0"/>
              <a:t>Whether/how to have one or more device types for </a:t>
            </a:r>
            <a:r>
              <a:rPr lang="en-US" dirty="0" err="1"/>
              <a:t>eMBB</a:t>
            </a:r>
            <a:r>
              <a:rPr lang="en-US" dirty="0"/>
              <a:t> or 6G IoT</a:t>
            </a:r>
            <a:endParaRPr lang="en-US" sz="3200" dirty="0"/>
          </a:p>
          <a:p>
            <a:pPr lvl="1"/>
            <a:r>
              <a:rPr lang="en-US" dirty="0"/>
              <a:t>Whether/how to have other device types for, e.g., XR/immersive experiences, FWA, VUE, wearables/</a:t>
            </a:r>
            <a:r>
              <a:rPr lang="en-US" dirty="0" err="1"/>
              <a:t>RedCap</a:t>
            </a:r>
            <a:r>
              <a:rPr lang="en-US" dirty="0"/>
              <a:t>, sensing, NTN-specific, AI agents, collaborative robots, etc.</a:t>
            </a:r>
            <a:endParaRPr lang="en-US" sz="3200" dirty="0"/>
          </a:p>
          <a:p>
            <a:pPr lvl="1"/>
            <a:r>
              <a:rPr lang="en-US" dirty="0"/>
              <a:t>Whether/how to explicitly standardize device types</a:t>
            </a:r>
            <a:endParaRPr lang="en-US" sz="3200" dirty="0"/>
          </a:p>
          <a:p>
            <a:pPr lvl="1"/>
            <a:r>
              <a:rPr lang="en-US" dirty="0"/>
              <a:t>Ensuring forward compatibility</a:t>
            </a:r>
            <a:endParaRPr lang="en-US" sz="3200" dirty="0"/>
          </a:p>
          <a:p>
            <a:pPr lvl="1"/>
            <a:r>
              <a:rPr lang="en-US" dirty="0"/>
              <a:t>Minimizing/avoiding potential market fragmentation</a:t>
            </a:r>
            <a:endParaRPr lang="en-US" sz="3200" dirty="0"/>
          </a:p>
          <a:p>
            <a:r>
              <a:rPr lang="en-US" dirty="0"/>
              <a:t>Note: the terminology “device type” is subject to further discussion and possible refinement.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4283900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FDE2E-A47E-EA42-24FE-B9DD3FBE9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 – 6G Diverse Device Types </a:t>
            </a:r>
            <a:r>
              <a:rPr lang="en-US" sz="1800" dirty="0"/>
              <a:t>(Endorsement in RAN#109)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68420-D465-EDB6-FCB5-7E246B7E1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lvl="1" indent="-447675">
              <a:lnSpc>
                <a:spcPct val="100000"/>
              </a:lnSpc>
              <a:buBlip>
                <a:blip r:embed="rId2"/>
              </a:buBlip>
            </a:pPr>
            <a:r>
              <a:rPr lang="en-US" sz="2400" dirty="0"/>
              <a:t>(Endorsed for RAN only) Proposal 4: In terms of diverse device types, study further: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Possible parameters/factors, e.g.: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Number of Tx antennas/chains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Number of Rx antennas/chains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Power classes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Maximum UE bandwidth (DL/UL)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Peak data rate (DL/UL)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Maximum MIMO layers (DL/UL)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Duplex mode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Max modulation order (DL/UL)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CA/spectrum aggregation (DL/UL)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UE processing capabilities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Coverage 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Energy efficiency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Mobility/speed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Sensing</a:t>
            </a:r>
          </a:p>
          <a:p>
            <a:pPr lvl="3">
              <a:lnSpc>
                <a:spcPct val="100000"/>
              </a:lnSpc>
            </a:pPr>
            <a:r>
              <a:rPr lang="en-US" sz="1600" dirty="0"/>
              <a:t>AI</a:t>
            </a:r>
          </a:p>
          <a:p>
            <a:pPr marL="539750" lvl="1" indent="0">
              <a:lnSpc>
                <a:spcPct val="100000"/>
              </a:lnSpc>
              <a:buNone/>
            </a:pPr>
            <a:r>
              <a:rPr lang="en-US" sz="1800" dirty="0"/>
              <a:t>	</a:t>
            </a:r>
            <a:r>
              <a:rPr lang="en-US" dirty="0"/>
              <a:t>Note: some of the above parameters/factors may be related with form factor</a:t>
            </a:r>
          </a:p>
          <a:p>
            <a:pPr marL="539750" lvl="1" indent="0">
              <a:lnSpc>
                <a:spcPct val="100000"/>
              </a:lnSpc>
              <a:buNone/>
            </a:pPr>
            <a:r>
              <a:rPr lang="en-US" dirty="0"/>
              <a:t>	Note: aim to have a focused/limited set of parameters/factors for a device type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The value(s) for the identified parameters for a device type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05256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893B-560B-C3DB-F0B6-B710C2B25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94FA4DF7-3A67-206A-2969-B9A8E143F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828554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32E52-2601-8A8D-BF4A-2522B506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6A9FA-C9D3-4123-C87E-311E6F174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MCC TF 160 report in </a:t>
            </a:r>
            <a:r>
              <a:rPr lang="en-US" dirty="0">
                <a:hlinkClick r:id="rId2"/>
              </a:rPr>
              <a:t>RP-251903</a:t>
            </a:r>
            <a:r>
              <a:rPr lang="en-US" dirty="0"/>
              <a:t>: TSG RAN endorsed the 2026 TTCN Tasks List in slides 15 &amp; 16, and to request for the 3GPP TTCN funding of 58 person-months at PCG#55 / OP#54</a:t>
            </a:r>
          </a:p>
          <a:p>
            <a:r>
              <a:rPr lang="en-US" dirty="0"/>
              <a:t>Progress update and next steps for the CA database: Summarized in </a:t>
            </a:r>
            <a:r>
              <a:rPr lang="en-US" dirty="0">
                <a:hlinkClick r:id="rId3"/>
              </a:rPr>
              <a:t>RP-252617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97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TSG RAN Project Update</a:t>
            </a:r>
          </a:p>
        </p:txBody>
      </p:sp>
    </p:spTree>
    <p:extLst>
      <p:ext uri="{BB962C8B-B14F-4D97-AF65-F5344CB8AC3E}">
        <p14:creationId xmlns:p14="http://schemas.microsoft.com/office/powerpoint/2010/main" val="38686072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CF341-D7EC-9E27-B313-0C2519DB7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4325-8A32-E4C3-7338-13EE6C998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5G-Adv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5528E-D382-B974-1DBA-48A50751EB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RAN1/RAN2/RAN3/RAN4 Rel-19 aspects are functionally frozen</a:t>
            </a:r>
          </a:p>
        </p:txBody>
      </p:sp>
    </p:spTree>
    <p:extLst>
      <p:ext uri="{BB962C8B-B14F-4D97-AF65-F5344CB8AC3E}">
        <p14:creationId xmlns:p14="http://schemas.microsoft.com/office/powerpoint/2010/main" val="378179434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D5688-5806-680B-5C95-64FA3DF42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Rel-20 5G-Adv RAN4 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AC1B4-DA79-D513-DD01-DAA01B4FB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Following RAN4 work/study items for Rel-20 were approved in RAN#109</a:t>
            </a:r>
          </a:p>
          <a:p>
            <a:pPr lvl="1" defTabSz="706438"/>
            <a:r>
              <a:rPr lang="en-US" dirty="0">
                <a:hlinkClick r:id="rId2"/>
              </a:rPr>
              <a:t>RP-252952</a:t>
            </a:r>
            <a:r>
              <a:rPr lang="en-US" dirty="0"/>
              <a:t>	New WID: UE RF enhancements for NR FR1, Phase 5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3"/>
              </a:rPr>
              <a:t>RP-252905</a:t>
            </a:r>
            <a:r>
              <a:rPr lang="en-US" dirty="0"/>
              <a:t>	New WID: NR base station (BS) RF requirement evolution for FR1/FR2 and testing Phase 2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4"/>
              </a:rPr>
              <a:t>RP-252903</a:t>
            </a:r>
            <a:r>
              <a:rPr lang="en-US" dirty="0"/>
              <a:t>	New WID: Enhancement of UE OTA test method and requirements for NR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5"/>
              </a:rPr>
              <a:t>RP-252955</a:t>
            </a:r>
            <a:r>
              <a:rPr lang="en-US" dirty="0"/>
              <a:t>	New WID: NR RRM </a:t>
            </a:r>
            <a:r>
              <a:rPr lang="en-US" dirty="0" err="1"/>
              <a:t>enh</a:t>
            </a:r>
            <a:r>
              <a:rPr lang="en-US" dirty="0"/>
              <a:t> Phase 6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6"/>
              </a:rPr>
              <a:t>RP-252957</a:t>
            </a:r>
            <a:r>
              <a:rPr lang="en-US" dirty="0"/>
              <a:t>	New WID: NR demodulation performance: Phase 6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7"/>
              </a:rPr>
              <a:t>RP-252956</a:t>
            </a:r>
            <a:r>
              <a:rPr lang="en-US" dirty="0"/>
              <a:t>	New SID: Study on spatial channel model for demodulation performance requirements for NR: Phase 2</a:t>
            </a:r>
          </a:p>
          <a:p>
            <a:pPr lvl="1" defTabSz="725488">
              <a:tabLst>
                <a:tab pos="1828800" algn="l"/>
                <a:tab pos="2116138" algn="l"/>
              </a:tabLst>
            </a:pPr>
            <a:r>
              <a:rPr lang="en-US" dirty="0">
                <a:hlinkClick r:id="rId8"/>
              </a:rPr>
              <a:t>RP-252962</a:t>
            </a:r>
            <a:r>
              <a:rPr lang="en-US" dirty="0"/>
              <a:t>	New WID: Enhanced requirements for NR NTN and IoT NTN Phase 2</a:t>
            </a:r>
          </a:p>
          <a:p>
            <a:pPr lvl="1" defTabSz="1057275"/>
            <a:r>
              <a:rPr lang="en-US" dirty="0">
                <a:hlinkClick r:id="rId9"/>
              </a:rPr>
              <a:t>RP-252953</a:t>
            </a:r>
            <a:r>
              <a:rPr lang="en-US" dirty="0"/>
              <a:t>	New WID: Enhancement of low NR band carrier aggregation via switching</a:t>
            </a:r>
          </a:p>
          <a:p>
            <a:pPr lvl="1" defTabSz="1057275"/>
            <a:r>
              <a:rPr lang="en-US" dirty="0">
                <a:hlinkClick r:id="rId10"/>
              </a:rPr>
              <a:t>RP-252954</a:t>
            </a:r>
            <a:r>
              <a:rPr lang="en-US" dirty="0"/>
              <a:t>	New WID: UAV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28510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7721D-CC53-1BAB-3F0B-EABE43D19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BD99086-B979-B22E-DED4-2266E6D87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 Study on 6G Scenarios and Requirements</a:t>
            </a:r>
            <a:endParaRPr lang="en-US" dirty="0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EB3722B-A08C-0D4C-4F5E-BDFDD7002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Status report for Study on 6G Scenarios and requirements in </a:t>
            </a:r>
            <a:r>
              <a:rPr lang="en-US" dirty="0">
                <a:hlinkClick r:id="rId2"/>
              </a:rPr>
              <a:t>RP-252082</a:t>
            </a:r>
            <a:endParaRPr lang="en-US" dirty="0"/>
          </a:p>
          <a:p>
            <a:endParaRPr lang="en-US" dirty="0"/>
          </a:p>
          <a:p>
            <a:r>
              <a:rPr lang="en-US" dirty="0"/>
              <a:t>RAN#109 focused on the following areas in RAN#109:</a:t>
            </a:r>
          </a:p>
          <a:p>
            <a:pPr lvl="1"/>
            <a:r>
              <a:rPr lang="en-US" dirty="0"/>
              <a:t>Deployment scenarios</a:t>
            </a:r>
          </a:p>
          <a:p>
            <a:pPr lvl="1"/>
            <a:r>
              <a:rPr lang="en-US" dirty="0"/>
              <a:t>Key performance indicators</a:t>
            </a:r>
          </a:p>
          <a:p>
            <a:pPr lvl="1"/>
            <a:r>
              <a:rPr lang="en-US" dirty="0"/>
              <a:t>Requirements for architecture and migration</a:t>
            </a:r>
          </a:p>
          <a:p>
            <a:pPr lvl="1"/>
            <a:r>
              <a:rPr lang="en-US" dirty="0"/>
              <a:t>Requirements of new and existing services</a:t>
            </a:r>
          </a:p>
          <a:p>
            <a:endParaRPr lang="en-US" dirty="0"/>
          </a:p>
          <a:p>
            <a:r>
              <a:rPr lang="en-US" dirty="0"/>
              <a:t>TR 38.914 v0.2.0 for Study on 6G Scenarios and requirements in </a:t>
            </a:r>
            <a:r>
              <a:rPr lang="en-US" dirty="0">
                <a:hlinkClick r:id="rId3"/>
              </a:rPr>
              <a:t>RP-252882</a:t>
            </a:r>
            <a:r>
              <a:rPr lang="en-US" dirty="0"/>
              <a:t> was agreed</a:t>
            </a:r>
          </a:p>
          <a:p>
            <a:pPr lvl="1"/>
            <a:r>
              <a:rPr lang="en-US" dirty="0"/>
              <a:t>All </a:t>
            </a:r>
            <a:r>
              <a:rPr lang="en-US" dirty="0" err="1"/>
              <a:t>pCRs</a:t>
            </a:r>
            <a:r>
              <a:rPr lang="en-US" dirty="0"/>
              <a:t> approved in RAN#109 were reflected in v0.2.0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44439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EFBA2-873D-7B9C-13DC-4CE93F0CD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 WG Study Item on 6G – Migration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8E38-7232-DE62-FD47-7D14A4344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was agreed for additional migration options (other than standalone, MRSS and inter-RAT mobility between NR-6G)</a:t>
            </a:r>
          </a:p>
          <a:p>
            <a:pPr lvl="1"/>
            <a:r>
              <a:rPr lang="en-GB" dirty="0"/>
              <a:t>RAN plenary starts this study in March 2026 and will make a decision by September 2026 whether to expand WG SI scope to cover additional migration option(s)</a:t>
            </a:r>
          </a:p>
          <a:p>
            <a:pPr lvl="1"/>
            <a:r>
              <a:rPr lang="en-GB" dirty="0"/>
              <a:t>This includes decision on additional 6G-6G aggregation beyond 6G CA: 6G-6G DC. </a:t>
            </a:r>
          </a:p>
          <a:p>
            <a:pPr lvl="1"/>
            <a:r>
              <a:rPr lang="en-GB" dirty="0"/>
              <a:t>RAN plenary will task relevant RAN WGs for any specific technical analysis, as needed.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RAN WG SID was revised to reflect the above agreement</a:t>
            </a:r>
          </a:p>
          <a:p>
            <a:pPr lvl="1"/>
            <a:r>
              <a:rPr lang="en-US" dirty="0"/>
              <a:t>Revised SID: Study on 6G Radio was approved in </a:t>
            </a:r>
            <a:r>
              <a:rPr lang="en-US" dirty="0">
                <a:hlinkClick r:id="rId2"/>
              </a:rPr>
              <a:t>RP-252912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1782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16417</TotalTime>
  <Words>1400</Words>
  <Application>Microsoft Office PowerPoint</Application>
  <PresentationFormat>Widescreen</PresentationFormat>
  <Paragraphs>134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Times New Roman</vt:lpstr>
      <vt:lpstr>Office Theme</vt:lpstr>
      <vt:lpstr>Status Report of TSG RAN#109</vt:lpstr>
      <vt:lpstr>Outline</vt:lpstr>
      <vt:lpstr>Administrative Aspects</vt:lpstr>
      <vt:lpstr>Administrative Aspects</vt:lpstr>
      <vt:lpstr>TSG RAN Project Update</vt:lpstr>
      <vt:lpstr>Rel-19 5G-Adv</vt:lpstr>
      <vt:lpstr>Rel-20 5G-Adv RAN4 Package</vt:lpstr>
      <vt:lpstr>RAN Study on 6G Scenarios and Requirements</vt:lpstr>
      <vt:lpstr>RAN WG Study Item on 6G – Migration</vt:lpstr>
      <vt:lpstr>RAN WG Study Item on 6G – Security</vt:lpstr>
      <vt:lpstr>RAN WG Study Item on 6G – Diverse Device Types</vt:lpstr>
      <vt:lpstr>ITU Matters</vt:lpstr>
      <vt:lpstr>ITU Matters</vt:lpstr>
      <vt:lpstr>Other Matters</vt:lpstr>
      <vt:lpstr>Aerial UE usage in MFCN harmonised bands </vt:lpstr>
      <vt:lpstr>Dataset and model parameters exchange</vt:lpstr>
      <vt:lpstr>3GPP / O-RAN</vt:lpstr>
      <vt:lpstr>Questions?</vt:lpstr>
      <vt:lpstr>Additional Info – 6G Diverse Device Types (Endorsement in RAN#109)</vt:lpstr>
      <vt:lpstr>Additional Info – 6G Diverse Device Types (Endorsement in RAN#109)</vt:lpstr>
      <vt:lpstr>Additional Info – 6G Diverse Device Types (Endorsement in RAN#109)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Younsun Kim</cp:lastModifiedBy>
  <cp:revision>768</cp:revision>
  <dcterms:created xsi:type="dcterms:W3CDTF">2010-02-05T13:52:04Z</dcterms:created>
  <dcterms:modified xsi:type="dcterms:W3CDTF">2025-09-19T00:37:06Z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3635F3DD13608F30A69863BFDF3990FC421A1D5867E96CB30A241A0EEB4E708C1A48533B788F9D813B00F41A79075371697156D004881AD7CECB54AE5614F121</vt:lpwstr>
  </property>
</Properties>
</file>